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64" r:id="rId3"/>
    <p:sldId id="265" r:id="rId4"/>
    <p:sldId id="257" r:id="rId5"/>
    <p:sldId id="258" r:id="rId6"/>
    <p:sldId id="259" r:id="rId7"/>
    <p:sldId id="260" r:id="rId8"/>
    <p:sldId id="261" r:id="rId9"/>
    <p:sldId id="262" r:id="rId10"/>
    <p:sldId id="266" r:id="rId11"/>
    <p:sldId id="263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D80D18-0D7B-4CE3-BF18-0B4B81566872}" type="datetimeFigureOut">
              <a:rPr lang="ru-RU" smtClean="0"/>
              <a:pPr/>
              <a:t>05.10.2023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391E32-83D7-4C6A-B2CF-1B3308B91D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2620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391E32-83D7-4C6A-B2CF-1B3308B91DBE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5315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6E958-5771-4AEB-B32A-26F6C8B2D01D}" type="datetimeFigureOut">
              <a:rPr lang="ru-RU" smtClean="0"/>
              <a:pPr/>
              <a:t>05.10.2023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C5165-C229-4317-9C5C-DF4A6142D6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6E958-5771-4AEB-B32A-26F6C8B2D01D}" type="datetimeFigureOut">
              <a:rPr lang="ru-RU" smtClean="0"/>
              <a:pPr/>
              <a:t>05.10.2023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C5165-C229-4317-9C5C-DF4A6142D6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6E958-5771-4AEB-B32A-26F6C8B2D01D}" type="datetimeFigureOut">
              <a:rPr lang="ru-RU" smtClean="0"/>
              <a:pPr/>
              <a:t>05.10.2023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C5165-C229-4317-9C5C-DF4A6142D6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6E958-5771-4AEB-B32A-26F6C8B2D01D}" type="datetimeFigureOut">
              <a:rPr lang="ru-RU" smtClean="0"/>
              <a:pPr/>
              <a:t>05.10.2023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C5165-C229-4317-9C5C-DF4A6142D6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6E958-5771-4AEB-B32A-26F6C8B2D01D}" type="datetimeFigureOut">
              <a:rPr lang="ru-RU" smtClean="0"/>
              <a:pPr/>
              <a:t>05.10.2023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C5165-C229-4317-9C5C-DF4A6142D6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6E958-5771-4AEB-B32A-26F6C8B2D01D}" type="datetimeFigureOut">
              <a:rPr lang="ru-RU" smtClean="0"/>
              <a:pPr/>
              <a:t>05.10.2023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C5165-C229-4317-9C5C-DF4A6142D6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6E958-5771-4AEB-B32A-26F6C8B2D01D}" type="datetimeFigureOut">
              <a:rPr lang="ru-RU" smtClean="0"/>
              <a:pPr/>
              <a:t>05.10.2023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C5165-C229-4317-9C5C-DF4A6142D6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6E958-5771-4AEB-B32A-26F6C8B2D01D}" type="datetimeFigureOut">
              <a:rPr lang="ru-RU" smtClean="0"/>
              <a:pPr/>
              <a:t>05.10.2023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C5165-C229-4317-9C5C-DF4A6142D6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6E958-5771-4AEB-B32A-26F6C8B2D01D}" type="datetimeFigureOut">
              <a:rPr lang="ru-RU" smtClean="0"/>
              <a:pPr/>
              <a:t>05.10.2023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C5165-C229-4317-9C5C-DF4A6142D6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6E958-5771-4AEB-B32A-26F6C8B2D01D}" type="datetimeFigureOut">
              <a:rPr lang="ru-RU" smtClean="0"/>
              <a:pPr/>
              <a:t>05.10.2023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C5165-C229-4317-9C5C-DF4A6142D6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6E958-5771-4AEB-B32A-26F6C8B2D01D}" type="datetimeFigureOut">
              <a:rPr lang="ru-RU" smtClean="0"/>
              <a:pPr/>
              <a:t>05.10.2023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C5165-C229-4317-9C5C-DF4A6142D6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36E958-5771-4AEB-B32A-26F6C8B2D01D}" type="datetimeFigureOut">
              <a:rPr lang="ru-RU" smtClean="0"/>
              <a:pPr/>
              <a:t>05.10.2023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3C5165-C229-4317-9C5C-DF4A6142D69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>
                <a:solidFill>
                  <a:srgbClr val="002060"/>
                </a:solidFill>
              </a:rPr>
              <a:t>Исследование микробов в живом состоянии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Картинки по запросу измерение величины микроорганизмов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692696"/>
            <a:ext cx="9179859" cy="54726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Для определения истинной величины клетки необходим поправочный коэффициент, который устанавливают с помощью объективного микрометра с делениями 1 мм на 100 частей (одно деление равно 10 мкм). Объективный микрометр помещают на столик микроскопа и определяют, сколько окулярных и объективных делений помещается на отрезке от окулярного нуля до ближайшего совпадения черточек. В данном случае одно деление окулярного микрометра равно 4 деления на объективном микрометре и 30 делений на окулярном микрометре. 4:30×10=1,3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Методы окрашивания капсул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600200"/>
            <a:ext cx="8496944" cy="5069160"/>
          </a:xfrm>
        </p:spPr>
        <p:txBody>
          <a:bodyPr>
            <a:normAutofit fontScale="92500" lnSpcReduction="20000"/>
          </a:bodyPr>
          <a:lstStyle/>
          <a:p>
            <a:pPr marL="0" indent="898525"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Капсулы. Клетки многих микроорганизмов, особенно при росте их на средах, богатых углеводами, могут быть окружены рыхлым внешним слоем — капсулой или слизью. Эти структуры часто имеют консистенцию геля и плохо видны при </a:t>
            </a:r>
            <a:r>
              <a:rPr lang="ru-RU" dirty="0" err="1" smtClean="0">
                <a:solidFill>
                  <a:srgbClr val="002060"/>
                </a:solidFill>
              </a:rPr>
              <a:t>микроскопировании</a:t>
            </a:r>
            <a:r>
              <a:rPr lang="ru-RU" dirty="0" smtClean="0">
                <a:solidFill>
                  <a:srgbClr val="002060"/>
                </a:solidFill>
              </a:rPr>
              <a:t> живых клеток. Химический состав капсул у разных бактерий неодинаков, поэтому их нельзя выявить каким-либо одним методом окраски. Кроме того, капсулы при окраске легко деформируются, а вещество капсулы слабо связывает краситель, который легко отмывается в процессе обработки препарата.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6626" name="AutoShape 2" descr="Картинки по запросу окраска капсул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6628" name="AutoShape 4" descr="Картинки по запросу окраска капсул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>
                <a:solidFill>
                  <a:srgbClr val="002060"/>
                </a:solidFill>
              </a:rPr>
              <a:t>Окраска</a:t>
            </a:r>
            <a:r>
              <a:rPr lang="ru-RU" dirty="0" smtClean="0">
                <a:solidFill>
                  <a:srgbClr val="002060"/>
                </a:solidFill>
              </a:rPr>
              <a:t> по </a:t>
            </a:r>
            <a:r>
              <a:rPr lang="ru-RU" b="1" dirty="0" err="1" smtClean="0">
                <a:solidFill>
                  <a:srgbClr val="002060"/>
                </a:solidFill>
              </a:rPr>
              <a:t>Михину</a:t>
            </a:r>
            <a:r>
              <a:rPr lang="ru-RU" dirty="0" smtClean="0">
                <a:solidFill>
                  <a:srgbClr val="002060"/>
                </a:solidFill>
              </a:rPr>
              <a:t>. На фиксированный мазок наливают метиленовую синь при лёгком нагревании выдерживают 3—5 мин, быстро промывают водой и </a:t>
            </a:r>
            <a:r>
              <a:rPr lang="ru-RU" dirty="0" smtClean="0">
                <a:solidFill>
                  <a:srgbClr val="002060"/>
                </a:solidFill>
              </a:rPr>
              <a:t>высушивают</a:t>
            </a:r>
            <a:r>
              <a:rPr lang="ru-RU" dirty="0" smtClean="0">
                <a:solidFill>
                  <a:srgbClr val="002060"/>
                </a:solidFill>
              </a:rPr>
              <a:t>	</a:t>
            </a:r>
            <a:endParaRPr lang="ru-RU" dirty="0" smtClean="0">
              <a:solidFill>
                <a:srgbClr val="002060"/>
              </a:solidFill>
            </a:endParaRPr>
          </a:p>
          <a:p>
            <a:pPr algn="ctr">
              <a:buNone/>
            </a:pPr>
            <a:r>
              <a:rPr lang="ru-RU" dirty="0" smtClean="0">
                <a:solidFill>
                  <a:srgbClr val="002060"/>
                </a:solidFill>
              </a:rPr>
              <a:t>Микрокартина: бактерии</a:t>
            </a:r>
            <a:r>
              <a:rPr lang="ru-RU" dirty="0" smtClean="0">
                <a:solidFill>
                  <a:srgbClr val="002060"/>
                </a:solidFill>
              </a:rPr>
              <a:t> окрашиваются в синий цвет, </a:t>
            </a:r>
            <a:endParaRPr lang="ru-RU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ru-RU" dirty="0" smtClean="0">
                <a:solidFill>
                  <a:srgbClr val="002060"/>
                </a:solidFill>
              </a:rPr>
              <a:t>капсулы</a:t>
            </a:r>
            <a:r>
              <a:rPr lang="ru-RU" dirty="0" smtClean="0">
                <a:solidFill>
                  <a:srgbClr val="002060"/>
                </a:solidFill>
              </a:rPr>
              <a:t> — в розовый.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Метод </a:t>
            </a:r>
            <a:r>
              <a:rPr lang="ru-RU" b="1" dirty="0">
                <a:solidFill>
                  <a:srgbClr val="002060"/>
                </a:solidFill>
              </a:rPr>
              <a:t>по </a:t>
            </a:r>
            <a:r>
              <a:rPr lang="ru-RU" b="1" dirty="0" err="1">
                <a:solidFill>
                  <a:srgbClr val="002060"/>
                </a:solidFill>
              </a:rPr>
              <a:t>Ольту</a:t>
            </a:r>
            <a:r>
              <a:rPr lang="ru-RU" dirty="0">
                <a:solidFill>
                  <a:srgbClr val="002060"/>
                </a:solidFill>
              </a:rPr>
              <a:t>  </a:t>
            </a:r>
            <a:br>
              <a:rPr lang="ru-RU" dirty="0">
                <a:solidFill>
                  <a:srgbClr val="002060"/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smtClean="0">
                <a:solidFill>
                  <a:srgbClr val="002060"/>
                </a:solidFill>
              </a:rPr>
              <a:t>способ</a:t>
            </a:r>
            <a:r>
              <a:rPr lang="ru-RU" dirty="0" smtClean="0">
                <a:solidFill>
                  <a:srgbClr val="002060"/>
                </a:solidFill>
              </a:rPr>
              <a:t> окраски капсул микробов. </a:t>
            </a:r>
            <a:r>
              <a:rPr lang="ru-RU" dirty="0" err="1" smtClean="0">
                <a:solidFill>
                  <a:srgbClr val="002060"/>
                </a:solidFill>
              </a:rPr>
              <a:t>Фикси</a:t>
            </a:r>
            <a:r>
              <a:rPr lang="ru-RU" dirty="0" smtClean="0">
                <a:solidFill>
                  <a:srgbClr val="002060"/>
                </a:solidFill>
              </a:rPr>
              <a:t>-</a:t>
            </a:r>
          </a:p>
          <a:p>
            <a:pPr marL="0" indent="0" algn="ctr">
              <a:buNone/>
            </a:pPr>
            <a:r>
              <a:rPr lang="ru-RU" dirty="0" err="1" smtClean="0">
                <a:solidFill>
                  <a:srgbClr val="002060"/>
                </a:solidFill>
              </a:rPr>
              <a:t>рованный</a:t>
            </a:r>
            <a:r>
              <a:rPr lang="ru-RU" dirty="0" smtClean="0">
                <a:solidFill>
                  <a:srgbClr val="002060"/>
                </a:solidFill>
              </a:rPr>
              <a:t> мазок окрашивают в течение </a:t>
            </a:r>
            <a:endParaRPr lang="ru-RU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ru-RU" dirty="0" smtClean="0">
                <a:solidFill>
                  <a:srgbClr val="002060"/>
                </a:solidFill>
              </a:rPr>
              <a:t>1-3</a:t>
            </a:r>
            <a:r>
              <a:rPr lang="ru-RU" dirty="0" smtClean="0">
                <a:solidFill>
                  <a:srgbClr val="002060"/>
                </a:solidFill>
              </a:rPr>
              <a:t> мин свежеприготовленным </a:t>
            </a:r>
          </a:p>
          <a:p>
            <a:pPr marL="0" indent="0" algn="ctr">
              <a:buNone/>
            </a:pPr>
            <a:r>
              <a:rPr lang="ru-RU" dirty="0" smtClean="0">
                <a:solidFill>
                  <a:srgbClr val="002060"/>
                </a:solidFill>
              </a:rPr>
              <a:t>2-3%-ным водным раствором сафранина, </a:t>
            </a:r>
          </a:p>
          <a:p>
            <a:pPr marL="0" indent="0" algn="ctr">
              <a:buNone/>
            </a:pPr>
            <a:r>
              <a:rPr lang="ru-RU" dirty="0" smtClean="0">
                <a:solidFill>
                  <a:srgbClr val="002060"/>
                </a:solidFill>
              </a:rPr>
              <a:t>промывают и высушивают. </a:t>
            </a:r>
          </a:p>
          <a:p>
            <a:pPr marL="0" indent="0" algn="ctr">
              <a:buNone/>
            </a:pPr>
            <a:r>
              <a:rPr lang="ru-RU" dirty="0" smtClean="0">
                <a:solidFill>
                  <a:srgbClr val="002060"/>
                </a:solidFill>
              </a:rPr>
              <a:t>Микрокартина:</a:t>
            </a:r>
            <a:r>
              <a:rPr lang="ru-RU" dirty="0" smtClean="0">
                <a:solidFill>
                  <a:srgbClr val="002060"/>
                </a:solidFill>
              </a:rPr>
              <a:t> окрашиваемые бактерии —коричневые, капсулы — бледно-жёлтые.</a:t>
            </a:r>
            <a:br>
              <a:rPr lang="ru-RU" dirty="0" smtClean="0">
                <a:solidFill>
                  <a:srgbClr val="002060"/>
                </a:solidFill>
              </a:rPr>
            </a:b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Метод Романовского-</a:t>
            </a:r>
            <a:r>
              <a:rPr lang="ru-RU" b="1" dirty="0" err="1">
                <a:solidFill>
                  <a:schemeClr val="tx2">
                    <a:lumMod val="75000"/>
                  </a:schemeClr>
                </a:solidFill>
              </a:rPr>
              <a:t>Гимза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b="1" dirty="0">
                <a:solidFill>
                  <a:schemeClr val="tx2">
                    <a:lumMod val="75000"/>
                  </a:schemeClr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760640"/>
          </a:xfrm>
        </p:spPr>
        <p:txBody>
          <a:bodyPr>
            <a:normAutofit fontScale="77500" lnSpcReduction="20000"/>
          </a:bodyPr>
          <a:lstStyle/>
          <a:p>
            <a:pPr marL="0" indent="539750" algn="just">
              <a:buNone/>
            </a:pPr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539750" algn="just">
              <a:buNone/>
            </a:pPr>
            <a:endParaRPr lang="ru-RU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539750" algn="just">
              <a:buNone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Краску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фабричного приготовления перед окрашиванием мазков растворяют из расчета одна капля краски на 1 мл дистиллированной воды. Разведенную краску наливают на дно чашки Петри, в которую кладут две тонкие стеклянные палочки или спички. Мазок, зафиксированный метиленовым спиртом, помещают в чашку до соприкосновения с краской (бактерии находятся на нижней плоскости мазка). Окрашивание проводят 30-40 минут. Препарат промывают водой и высушивают на воздухе в вертикальном положении. </a:t>
            </a:r>
          </a:p>
          <a:p>
            <a:pPr marL="0" indent="539750" algn="just">
              <a:buNone/>
            </a:pPr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539750" algn="ctr">
              <a:buNone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Микрокартина:</a:t>
            </a:r>
          </a:p>
          <a:p>
            <a:pPr marL="0" indent="0" algn="ctr">
              <a:buNone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клетки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окрашиваются в сине-фиолетовый</a:t>
            </a:r>
            <a:r>
              <a:rPr lang="ru-RU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endParaRPr lang="ru-RU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ru-RU" smtClean="0">
                <a:solidFill>
                  <a:schemeClr val="tx2">
                    <a:lumMod val="75000"/>
                  </a:schemeClr>
                </a:solidFill>
              </a:rPr>
              <a:t>а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капсулы - в красно-фиолетовый цвета.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По типу движения микроорганизмы делятся на :</a:t>
            </a:r>
          </a:p>
          <a:p>
            <a:pPr>
              <a:buNone/>
            </a:pPr>
            <a:r>
              <a:rPr lang="ru-RU" dirty="0" err="1" smtClean="0"/>
              <a:t>Монотрихи</a:t>
            </a:r>
            <a:r>
              <a:rPr lang="ru-RU" dirty="0" smtClean="0"/>
              <a:t> –</a:t>
            </a:r>
          </a:p>
          <a:p>
            <a:pPr>
              <a:buNone/>
            </a:pPr>
            <a:r>
              <a:rPr lang="ru-RU" sz="2800" dirty="0" smtClean="0"/>
              <a:t>движение прямолинейное, поступательн</a:t>
            </a:r>
            <a:r>
              <a:rPr lang="ru-RU" dirty="0" smtClean="0"/>
              <a:t>ое</a:t>
            </a:r>
          </a:p>
          <a:p>
            <a:pPr>
              <a:buNone/>
            </a:pPr>
            <a:r>
              <a:rPr lang="ru-RU" dirty="0" err="1" smtClean="0"/>
              <a:t>Лофотрихи</a:t>
            </a:r>
            <a:r>
              <a:rPr lang="ru-RU" dirty="0" smtClean="0"/>
              <a:t> -  </a:t>
            </a:r>
          </a:p>
          <a:p>
            <a:pPr>
              <a:buNone/>
            </a:pPr>
            <a:r>
              <a:rPr lang="ru-RU" dirty="0" smtClean="0"/>
              <a:t>движение зигзагообразное</a:t>
            </a:r>
          </a:p>
          <a:p>
            <a:pPr>
              <a:buNone/>
            </a:pPr>
            <a:r>
              <a:rPr lang="ru-RU" dirty="0" err="1" smtClean="0"/>
              <a:t>Амфитрихи</a:t>
            </a:r>
            <a:r>
              <a:rPr lang="ru-RU" dirty="0" smtClean="0"/>
              <a:t> – движение </a:t>
            </a:r>
            <a:r>
              <a:rPr lang="ru-RU" dirty="0" err="1" smtClean="0"/>
              <a:t>кувыркательное</a:t>
            </a:r>
            <a:endParaRPr lang="ru-RU" dirty="0"/>
          </a:p>
        </p:txBody>
      </p:sp>
      <p:sp>
        <p:nvSpPr>
          <p:cNvPr id="1026" name="AutoShape 2" descr="Картинки по запросу подвижность микроорганизмов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2" name="Picture 8" descr="Картинки по запросу лофотрихи"/>
          <p:cNvPicPr>
            <a:picLocks noChangeAspect="1" noChangeArrowheads="1"/>
          </p:cNvPicPr>
          <p:nvPr/>
        </p:nvPicPr>
        <p:blipFill>
          <a:blip r:embed="rId2" cstate="print"/>
          <a:srcRect l="22521" r="64360"/>
          <a:stretch>
            <a:fillRect/>
          </a:stretch>
        </p:blipFill>
        <p:spPr bwMode="auto">
          <a:xfrm rot="5400000">
            <a:off x="5859983" y="3869209"/>
            <a:ext cx="1152129" cy="4448175"/>
          </a:xfrm>
          <a:prstGeom prst="rect">
            <a:avLst/>
          </a:prstGeom>
          <a:noFill/>
        </p:spPr>
      </p:pic>
      <p:pic>
        <p:nvPicPr>
          <p:cNvPr id="1034" name="Picture 10" descr="Картинки по запросу лофотрихи"/>
          <p:cNvPicPr>
            <a:picLocks noChangeAspect="1" noChangeArrowheads="1"/>
          </p:cNvPicPr>
          <p:nvPr/>
        </p:nvPicPr>
        <p:blipFill>
          <a:blip r:embed="rId2" cstate="print"/>
          <a:srcRect l="43020" t="24282" r="46321"/>
          <a:stretch>
            <a:fillRect/>
          </a:stretch>
        </p:blipFill>
        <p:spPr bwMode="auto">
          <a:xfrm rot="16200000">
            <a:off x="6580064" y="2645073"/>
            <a:ext cx="936104" cy="3368055"/>
          </a:xfrm>
          <a:prstGeom prst="rect">
            <a:avLst/>
          </a:prstGeom>
          <a:noFill/>
        </p:spPr>
      </p:pic>
      <p:pic>
        <p:nvPicPr>
          <p:cNvPr id="1030" name="Picture 6" descr="Картинки по запросу лофотрихи"/>
          <p:cNvPicPr>
            <a:picLocks noChangeAspect="1" noChangeArrowheads="1"/>
          </p:cNvPicPr>
          <p:nvPr/>
        </p:nvPicPr>
        <p:blipFill>
          <a:blip r:embed="rId2" cstate="print"/>
          <a:srcRect l="3785" r="85481" b="20678"/>
          <a:stretch>
            <a:fillRect/>
          </a:stretch>
        </p:blipFill>
        <p:spPr bwMode="auto">
          <a:xfrm rot="5591517">
            <a:off x="5960375" y="1009505"/>
            <a:ext cx="942671" cy="35283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dirty="0" err="1" smtClean="0"/>
              <a:t>Перетрихи</a:t>
            </a:r>
            <a:r>
              <a:rPr lang="ru-RU" dirty="0" smtClean="0"/>
              <a:t> –</a:t>
            </a:r>
          </a:p>
          <a:p>
            <a:pPr>
              <a:buNone/>
            </a:pPr>
            <a:r>
              <a:rPr lang="ru-RU" smtClean="0"/>
              <a:t>движение </a:t>
            </a:r>
            <a:r>
              <a:rPr lang="ru-RU" dirty="0" smtClean="0"/>
              <a:t>беспорядочное </a:t>
            </a:r>
            <a:endParaRPr lang="ru-RU" dirty="0"/>
          </a:p>
        </p:txBody>
      </p:sp>
      <p:sp>
        <p:nvSpPr>
          <p:cNvPr id="24578" name="AutoShape 2" descr="Картинки по запросу подвижность микроорганизмов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" name="Picture 12" descr="Картинки по запросу лофотрихи"/>
          <p:cNvPicPr>
            <a:picLocks noChangeAspect="1" noChangeArrowheads="1"/>
          </p:cNvPicPr>
          <p:nvPr/>
        </p:nvPicPr>
        <p:blipFill>
          <a:blip r:embed="rId2" cstate="print"/>
          <a:srcRect l="53701" t="16188"/>
          <a:stretch>
            <a:fillRect/>
          </a:stretch>
        </p:blipFill>
        <p:spPr bwMode="auto">
          <a:xfrm rot="19839557">
            <a:off x="4720538" y="441649"/>
            <a:ext cx="4066034" cy="372809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>
                <a:solidFill>
                  <a:srgbClr val="002060"/>
                </a:solidFill>
              </a:rPr>
              <a:t>Исследование микробов в живом </a:t>
            </a:r>
            <a:r>
              <a:rPr lang="ru-RU" b="1" dirty="0" smtClean="0">
                <a:solidFill>
                  <a:srgbClr val="002060"/>
                </a:solidFill>
              </a:rPr>
              <a:t>состоянии производят </a:t>
            </a:r>
            <a:r>
              <a:rPr lang="ru-RU" b="1" dirty="0">
                <a:solidFill>
                  <a:srgbClr val="002060"/>
                </a:solidFill>
              </a:rPr>
              <a:t>главным образом для изучения, их подвижности. Подвижность микробов изучают или в раздавленной, или в висячей капле.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Методы исследования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b="1" dirty="0" smtClean="0">
                <a:solidFill>
                  <a:srgbClr val="002060"/>
                </a:solidFill>
              </a:rPr>
              <a:t>1. Раздавленная </a:t>
            </a:r>
            <a:r>
              <a:rPr lang="ru-RU" b="1" dirty="0">
                <a:solidFill>
                  <a:srgbClr val="002060"/>
                </a:solidFill>
              </a:rPr>
              <a:t>капля.</a:t>
            </a:r>
            <a:r>
              <a:rPr lang="ru-RU" dirty="0">
                <a:solidFill>
                  <a:srgbClr val="002060"/>
                </a:solidFill>
              </a:rPr>
              <a:t> </a:t>
            </a:r>
            <a:r>
              <a:rPr lang="ru-RU" dirty="0" smtClean="0">
                <a:solidFill>
                  <a:srgbClr val="002060"/>
                </a:solidFill>
              </a:rPr>
              <a:t>На предметное стекло наносят каплю суточной исследуемой культуры. Сверху на каплю опускают покровное стекло под углом 40-45° и исследуют под микроскопом </a:t>
            </a:r>
            <a:r>
              <a:rPr lang="ru-RU" dirty="0">
                <a:solidFill>
                  <a:srgbClr val="002060"/>
                </a:solidFill>
              </a:rPr>
              <a:t>при слегка затемненном </a:t>
            </a:r>
            <a:r>
              <a:rPr lang="ru-RU" dirty="0" smtClean="0">
                <a:solidFill>
                  <a:srgbClr val="002060"/>
                </a:solidFill>
              </a:rPr>
              <a:t>конденсоре и объективе на </a:t>
            </a:r>
            <a:r>
              <a:rPr lang="en-US" dirty="0" smtClean="0">
                <a:solidFill>
                  <a:srgbClr val="002060"/>
                </a:solidFill>
              </a:rPr>
              <a:t>x</a:t>
            </a:r>
            <a:r>
              <a:rPr lang="ru-RU" dirty="0" smtClean="0">
                <a:solidFill>
                  <a:srgbClr val="002060"/>
                </a:solidFill>
              </a:rPr>
              <a:t> 40.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ru-RU" b="1" dirty="0" smtClean="0">
                <a:solidFill>
                  <a:srgbClr val="002060"/>
                </a:solidFill>
              </a:rPr>
              <a:t>2. Висячая </a:t>
            </a:r>
            <a:r>
              <a:rPr lang="ru-RU" b="1" dirty="0">
                <a:solidFill>
                  <a:srgbClr val="002060"/>
                </a:solidFill>
              </a:rPr>
              <a:t>капля.</a:t>
            </a:r>
            <a:r>
              <a:rPr lang="ru-RU" dirty="0">
                <a:solidFill>
                  <a:srgbClr val="002060"/>
                </a:solidFill>
              </a:rPr>
              <a:t> Готовится на специальных предметных стеклах «с лункой». На покровное стекло наносят маленькую каплю суспензии из физиологического раствора и микробов. Эту каплю накрывают предметным стеклом с лункой, вокруг которой предварительно наносят тонкий слой вазелина. Покровное стекло накрывают гак, чтобы капля оказалась в центре лунки. Благодаря вазелину покровное стекло прилипает к предметному. После этого предметное стекло перевертывают, и капля оказывается висячей.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>
                <a:solidFill>
                  <a:srgbClr val="002060"/>
                </a:solidFill>
              </a:rPr>
              <a:t>Сначала </a:t>
            </a:r>
            <a:r>
              <a:rPr lang="ru-RU" dirty="0">
                <a:solidFill>
                  <a:srgbClr val="002060"/>
                </a:solidFill>
              </a:rPr>
              <a:t>при слабом увеличении (с опущенным конденсором и полузакрытой диафрагмой; отыскивают край капли, который </a:t>
            </a:r>
            <a:r>
              <a:rPr lang="ru-RU" dirty="0" smtClean="0">
                <a:solidFill>
                  <a:srgbClr val="002060"/>
                </a:solidFill>
              </a:rPr>
              <a:t>ставят в </a:t>
            </a:r>
            <a:r>
              <a:rPr lang="ru-RU" dirty="0">
                <a:solidFill>
                  <a:srgbClr val="002060"/>
                </a:solidFill>
              </a:rPr>
              <a:t>центре поля зрения. В таком положении стекло закрепляется зажимами. После этого на покровное стекло наносят каплю кедрового масла, в которую под контролем глаза опускают иммерсионный объектив до соприкосновения со стеклом, и (подняв конденсор и усилив освещение частичным раскрытием диафрагмы) устанавливают в фокусе. Край капли позволяет быстро установить иммерсионный объектив в фокусе.</a:t>
            </a:r>
          </a:p>
          <a:p>
            <a:pPr algn="just"/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microbiology.ucoz.org/_si/0/321648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332656"/>
            <a:ext cx="4640357" cy="61206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ИЗМЕРЕНИЕ ВЕЛИЧИНЫ КЛЕТОК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Величину микроорганизмов измеряют при помощи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окулярного микрометра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— круглого стеклышка с нанесенными на него делениями (1 мм разделен на 10 делений). Окулярный микрометр вставляют стороной с делениями вверх на диафрагму окуляра.</a:t>
            </a:r>
            <a:br>
              <a:rPr lang="ru-RU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Для определения размеров клеток применяют также специальные винтовые окулярные микрометры.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</TotalTime>
  <Words>378</Words>
  <Application>Microsoft Office PowerPoint</Application>
  <PresentationFormat>Экран (4:3)</PresentationFormat>
  <Paragraphs>41</Paragraphs>
  <Slides>15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8" baseType="lpstr">
      <vt:lpstr>Arial</vt:lpstr>
      <vt:lpstr>Calibri</vt:lpstr>
      <vt:lpstr>Тема Office</vt:lpstr>
      <vt:lpstr>Исследование микробов в живом состоянии</vt:lpstr>
      <vt:lpstr>Презентация PowerPoint</vt:lpstr>
      <vt:lpstr>Презентация PowerPoint</vt:lpstr>
      <vt:lpstr>Презентация PowerPoint</vt:lpstr>
      <vt:lpstr>Методы исследования</vt:lpstr>
      <vt:lpstr>Презентация PowerPoint</vt:lpstr>
      <vt:lpstr>Презентация PowerPoint</vt:lpstr>
      <vt:lpstr>Презентация PowerPoint</vt:lpstr>
      <vt:lpstr>ИЗМЕРЕНИЕ ВЕЛИЧИНЫ КЛЕТОК </vt:lpstr>
      <vt:lpstr>Презентация PowerPoint</vt:lpstr>
      <vt:lpstr>Презентация PowerPoint</vt:lpstr>
      <vt:lpstr>Методы окрашивания капсул</vt:lpstr>
      <vt:lpstr>Презентация PowerPoint</vt:lpstr>
      <vt:lpstr>Метод по Ольту   </vt:lpstr>
      <vt:lpstr>Метод Романовского-Гимза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Исследование микробов в живом состоянии</dc:title>
  <dc:creator>ЕЛЕНА-СВЕТЛАКОВА</dc:creator>
  <cp:lastModifiedBy>Home</cp:lastModifiedBy>
  <cp:revision>14</cp:revision>
  <dcterms:created xsi:type="dcterms:W3CDTF">2015-10-06T16:44:51Z</dcterms:created>
  <dcterms:modified xsi:type="dcterms:W3CDTF">2023-10-05T06:27:19Z</dcterms:modified>
</cp:coreProperties>
</file>